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57" r:id="rId4"/>
    <p:sldId id="262" r:id="rId5"/>
    <p:sldId id="261" r:id="rId6"/>
    <p:sldId id="259" r:id="rId7"/>
    <p:sldId id="263" r:id="rId8"/>
    <p:sldId id="264" r:id="rId9"/>
    <p:sldId id="265" r:id="rId10"/>
    <p:sldId id="266" r:id="rId11"/>
    <p:sldId id="268" r:id="rId12"/>
    <p:sldId id="267" r:id="rId13"/>
    <p:sldId id="269" r:id="rId14"/>
    <p:sldId id="270" r:id="rId15"/>
    <p:sldId id="271"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234" y="-108"/>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2A75E12F-775D-4C00-942C-308D9252B7E7}" type="datetimeFigureOut">
              <a:rPr lang="en-US" smtClean="0"/>
              <a:pPr/>
              <a:t>9/6/2011</a:t>
            </a:fld>
            <a:endParaRPr lang="en-US" dirty="0"/>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dirty="0"/>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D3260FCE-66B5-417A-8731-26068E4C9012}" type="slidenum">
              <a:rPr lang="en-US" smtClean="0"/>
              <a:pPr/>
              <a:t>‹#›</a:t>
            </a:fld>
            <a:endParaRPr lang="en-US"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75E12F-775D-4C00-942C-308D9252B7E7}" type="datetimeFigureOut">
              <a:rPr lang="en-US" smtClean="0"/>
              <a:pPr/>
              <a:t>9/6/2011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260FCE-66B5-417A-8731-26068E4C901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75E12F-775D-4C00-942C-308D9252B7E7}" type="datetimeFigureOut">
              <a:rPr lang="en-US" smtClean="0"/>
              <a:pPr/>
              <a:t>9/6/2011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260FCE-66B5-417A-8731-26068E4C901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A75E12F-775D-4C00-942C-308D9252B7E7}" type="datetimeFigureOut">
              <a:rPr lang="en-US" smtClean="0"/>
              <a:pPr/>
              <a:t>9/6/2011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260FCE-66B5-417A-8731-26068E4C901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75E12F-775D-4C00-942C-308D9252B7E7}" type="datetimeFigureOut">
              <a:rPr lang="en-US" smtClean="0"/>
              <a:pPr/>
              <a:t>9/6/2011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260FCE-66B5-417A-8731-26068E4C9012}"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2A75E12F-775D-4C00-942C-308D9252B7E7}" type="datetimeFigureOut">
              <a:rPr lang="en-US" smtClean="0"/>
              <a:pPr/>
              <a:t>9/6/2011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260FCE-66B5-417A-8731-26068E4C9012}" type="slidenum">
              <a:rPr lang="en-US" smtClean="0"/>
              <a:pPr/>
              <a:t>‹#›</a:t>
            </a:fld>
            <a:endParaRPr lang="en-US" dirty="0"/>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A75E12F-775D-4C00-942C-308D9252B7E7}" type="datetimeFigureOut">
              <a:rPr lang="en-US" smtClean="0"/>
              <a:pPr/>
              <a:t>9/6/2011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3260FCE-66B5-417A-8731-26068E4C901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A75E12F-775D-4C00-942C-308D9252B7E7}" type="datetimeFigureOut">
              <a:rPr lang="en-US" smtClean="0"/>
              <a:pPr/>
              <a:t>9/6/2011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3260FCE-66B5-417A-8731-26068E4C901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75E12F-775D-4C00-942C-308D9252B7E7}" type="datetimeFigureOut">
              <a:rPr lang="en-US" smtClean="0"/>
              <a:pPr/>
              <a:t>9/6/2011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3260FCE-66B5-417A-8731-26068E4C901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2A75E12F-775D-4C00-942C-308D9252B7E7}" type="datetimeFigureOut">
              <a:rPr lang="en-US" smtClean="0"/>
              <a:pPr/>
              <a:t>9/6/2011</a:t>
            </a:fld>
            <a:endParaRPr lang="en-US" dirty="0"/>
          </a:p>
        </p:txBody>
      </p:sp>
      <p:sp>
        <p:nvSpPr>
          <p:cNvPr id="7" name="Slide Number Placeholder 6"/>
          <p:cNvSpPr>
            <a:spLocks noGrp="1"/>
          </p:cNvSpPr>
          <p:nvPr>
            <p:ph type="sldNum" sz="quarter" idx="12"/>
          </p:nvPr>
        </p:nvSpPr>
        <p:spPr/>
        <p:txBody>
          <a:bodyPr/>
          <a:lstStyle/>
          <a:p>
            <a:fld id="{D3260FCE-66B5-417A-8731-26068E4C9012}" type="slidenum">
              <a:rPr lang="en-US" smtClean="0"/>
              <a:pPr/>
              <a:t>‹#›</a:t>
            </a:fld>
            <a:endParaRPr lang="en-US" dirty="0"/>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75E12F-775D-4C00-942C-308D9252B7E7}" type="datetimeFigureOut">
              <a:rPr lang="en-US" smtClean="0"/>
              <a:pPr/>
              <a:t>9/6/2011</a:t>
            </a:fld>
            <a:endParaRPr lang="en-US" dirty="0"/>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7" name="Slide Number Placeholder 6"/>
          <p:cNvSpPr>
            <a:spLocks noGrp="1"/>
          </p:cNvSpPr>
          <p:nvPr>
            <p:ph type="sldNum" sz="quarter" idx="12"/>
          </p:nvPr>
        </p:nvSpPr>
        <p:spPr/>
        <p:txBody>
          <a:bodyPr/>
          <a:lstStyle/>
          <a:p>
            <a:fld id="{D3260FCE-66B5-417A-8731-26068E4C9012}"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2A75E12F-775D-4C00-942C-308D9252B7E7}" type="datetimeFigureOut">
              <a:rPr lang="en-US" smtClean="0"/>
              <a:pPr/>
              <a:t>9/6/2011</a:t>
            </a:fld>
            <a:endParaRPr lang="en-US" dirty="0"/>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D3260FCE-66B5-417A-8731-26068E4C901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48200" y="2590800"/>
            <a:ext cx="3505199" cy="1819836"/>
          </a:xfrm>
        </p:spPr>
        <p:txBody>
          <a:bodyPr/>
          <a:lstStyle/>
          <a:p>
            <a:r>
              <a:rPr lang="en-US" dirty="0" smtClean="0"/>
              <a:t>Shakespeare’s Comedies: </a:t>
            </a:r>
            <a:r>
              <a:rPr lang="en-US" i="1" dirty="0" smtClean="0"/>
              <a:t>The Tempest</a:t>
            </a:r>
            <a:endParaRPr lang="en-US" i="1" dirty="0"/>
          </a:p>
        </p:txBody>
      </p:sp>
      <p:sp>
        <p:nvSpPr>
          <p:cNvPr id="3" name="Subtitle 2"/>
          <p:cNvSpPr>
            <a:spLocks noGrp="1"/>
          </p:cNvSpPr>
          <p:nvPr>
            <p:ph type="subTitle" idx="1"/>
          </p:nvPr>
        </p:nvSpPr>
        <p:spPr/>
        <p:txBody>
          <a:bodyPr/>
          <a:lstStyle/>
          <a:p>
            <a:r>
              <a:rPr lang="en-US" dirty="0" smtClean="0"/>
              <a:t>Dr. Alan Haffa</a:t>
            </a:r>
            <a:endParaRPr lang="en-US" dirty="0"/>
          </a:p>
        </p:txBody>
      </p:sp>
    </p:spTree>
    <p:extLst>
      <p:ext uri="{BB962C8B-B14F-4D97-AF65-F5344CB8AC3E}">
        <p14:creationId xmlns:p14="http://schemas.microsoft.com/office/powerpoint/2010/main" xmlns="" val="7347162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Prospero truly virtuous?</a:t>
            </a:r>
            <a:endParaRPr lang="en-US" dirty="0"/>
          </a:p>
        </p:txBody>
      </p:sp>
      <p:sp>
        <p:nvSpPr>
          <p:cNvPr id="3" name="Content Placeholder 2"/>
          <p:cNvSpPr>
            <a:spLocks noGrp="1"/>
          </p:cNvSpPr>
          <p:nvPr>
            <p:ph idx="1"/>
          </p:nvPr>
        </p:nvSpPr>
        <p:spPr>
          <a:xfrm>
            <a:off x="762000" y="2209800"/>
            <a:ext cx="7620000" cy="4038600"/>
          </a:xfrm>
        </p:spPr>
        <p:txBody>
          <a:bodyPr>
            <a:normAutofit fontScale="92500"/>
          </a:bodyPr>
          <a:lstStyle/>
          <a:p>
            <a:r>
              <a:rPr lang="en-US" dirty="0" smtClean="0"/>
              <a:t>Or, is he as ambitious as his brother and as prone to manipulating those around him to his own ends?</a:t>
            </a:r>
          </a:p>
          <a:p>
            <a:r>
              <a:rPr lang="en-US" dirty="0" smtClean="0"/>
              <a:t>He DOES manipulate Miranda, Caliban, and Ariel</a:t>
            </a:r>
          </a:p>
          <a:p>
            <a:r>
              <a:rPr lang="en-US" dirty="0" smtClean="0"/>
              <a:t>Did he “steal” the island from Caliban?</a:t>
            </a:r>
          </a:p>
          <a:p>
            <a:r>
              <a:rPr lang="en-US" dirty="0" smtClean="0"/>
              <a:t>It seems Caliban tried to rape Miranda and one way of looking at Prospero is he shows restraint in dealing with Caliban</a:t>
            </a:r>
          </a:p>
          <a:p>
            <a:r>
              <a:rPr lang="en-US" dirty="0" smtClean="0"/>
              <a:t>Another view: Post-Modern interpretation—Prospero (white colonizers) and Caliban (native people enslaved and disenfranchised)</a:t>
            </a:r>
            <a:endParaRPr lang="en-US" dirty="0"/>
          </a:p>
        </p:txBody>
      </p:sp>
    </p:spTree>
    <p:extLst>
      <p:ext uri="{BB962C8B-B14F-4D97-AF65-F5344CB8AC3E}">
        <p14:creationId xmlns:p14="http://schemas.microsoft.com/office/powerpoint/2010/main" xmlns="" val="1629786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Caliban as Social Outcast</a:t>
            </a:r>
            <a:endParaRPr lang="en-US" dirty="0"/>
          </a:p>
        </p:txBody>
      </p:sp>
      <p:sp>
        <p:nvSpPr>
          <p:cNvPr id="3" name="Content Placeholder 2"/>
          <p:cNvSpPr>
            <a:spLocks noGrp="1"/>
          </p:cNvSpPr>
          <p:nvPr>
            <p:ph idx="1"/>
          </p:nvPr>
        </p:nvSpPr>
        <p:spPr>
          <a:xfrm>
            <a:off x="1043492" y="2323652"/>
            <a:ext cx="7186108" cy="3924748"/>
          </a:xfrm>
        </p:spPr>
        <p:txBody>
          <a:bodyPr>
            <a:normAutofit/>
          </a:bodyPr>
          <a:lstStyle/>
          <a:p>
            <a:r>
              <a:rPr lang="en-US" dirty="0" smtClean="0"/>
              <a:t>P: “thou poisonous slave, got by the devil himself upon they wicked dam…”</a:t>
            </a:r>
          </a:p>
          <a:p>
            <a:r>
              <a:rPr lang="en-US" dirty="0" smtClean="0"/>
              <a:t>Reminiscent of Grendel from </a:t>
            </a:r>
            <a:r>
              <a:rPr lang="en-US" i="1" dirty="0" smtClean="0"/>
              <a:t>Beowulf</a:t>
            </a:r>
          </a:p>
          <a:p>
            <a:r>
              <a:rPr lang="en-US" dirty="0" smtClean="0"/>
              <a:t>“This island’s mine, by Sycorax, my mother, which thou tak’st from me.  When thou camest first, thou strok’st me, and mad’st much of me…[and Caliban showed him all the good things of the island]…I am all the subjects that you have, which first was mine own king;”</a:t>
            </a:r>
            <a:endParaRPr lang="en-US" dirty="0"/>
          </a:p>
        </p:txBody>
      </p:sp>
    </p:spTree>
    <p:extLst>
      <p:ext uri="{BB962C8B-B14F-4D97-AF65-F5344CB8AC3E}">
        <p14:creationId xmlns:p14="http://schemas.microsoft.com/office/powerpoint/2010/main" xmlns="" val="12304279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Prospero and Ariel</a:t>
            </a:r>
            <a:endParaRPr lang="en-US" dirty="0"/>
          </a:p>
        </p:txBody>
      </p:sp>
      <p:sp>
        <p:nvSpPr>
          <p:cNvPr id="3" name="Content Placeholder 2"/>
          <p:cNvSpPr>
            <a:spLocks noGrp="1"/>
          </p:cNvSpPr>
          <p:nvPr>
            <p:ph idx="1"/>
          </p:nvPr>
        </p:nvSpPr>
        <p:spPr>
          <a:xfrm>
            <a:off x="762000" y="2323652"/>
            <a:ext cx="7058809" cy="4000948"/>
          </a:xfrm>
        </p:spPr>
        <p:txBody>
          <a:bodyPr>
            <a:normAutofit/>
          </a:bodyPr>
          <a:lstStyle/>
          <a:p>
            <a:r>
              <a:rPr lang="en-US" dirty="0" smtClean="0"/>
              <a:t>In Act I Ariel reminds Prospero about his promise to set Ariel free</a:t>
            </a:r>
          </a:p>
          <a:p>
            <a:r>
              <a:rPr lang="en-US" dirty="0" smtClean="0"/>
              <a:t>We learn how Prospero set Ariel free from imprisonment in a pine tree</a:t>
            </a:r>
          </a:p>
          <a:p>
            <a:r>
              <a:rPr lang="en-US" dirty="0" smtClean="0"/>
              <a:t>Prospero: “If thou murmur’st I will rend an oak and peg thee in his knotty entrails, </a:t>
            </a:r>
            <a:r>
              <a:rPr lang="en-US" dirty="0" err="1" smtClean="0"/>
              <a:t>til</a:t>
            </a:r>
            <a:r>
              <a:rPr lang="en-US" dirty="0" smtClean="0"/>
              <a:t> thou hast </a:t>
            </a:r>
            <a:r>
              <a:rPr lang="en-US" dirty="0" err="1" smtClean="0"/>
              <a:t>howl’d</a:t>
            </a:r>
            <a:r>
              <a:rPr lang="en-US" dirty="0" smtClean="0"/>
              <a:t> away twelve winters.”</a:t>
            </a:r>
          </a:p>
          <a:p>
            <a:r>
              <a:rPr lang="en-US" dirty="0" smtClean="0"/>
              <a:t>This shows a potentially vengeful side of Prospero</a:t>
            </a:r>
          </a:p>
        </p:txBody>
      </p:sp>
    </p:spTree>
    <p:extLst>
      <p:ext uri="{BB962C8B-B14F-4D97-AF65-F5344CB8AC3E}">
        <p14:creationId xmlns:p14="http://schemas.microsoft.com/office/powerpoint/2010/main" xmlns="" val="18140351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Plot among the Nobles</a:t>
            </a:r>
            <a:endParaRPr lang="en-US" dirty="0"/>
          </a:p>
        </p:txBody>
      </p:sp>
      <p:sp>
        <p:nvSpPr>
          <p:cNvPr id="3" name="Content Placeholder 2"/>
          <p:cNvSpPr>
            <a:spLocks noGrp="1"/>
          </p:cNvSpPr>
          <p:nvPr>
            <p:ph idx="1"/>
          </p:nvPr>
        </p:nvSpPr>
        <p:spPr>
          <a:xfrm>
            <a:off x="762000" y="2209800"/>
            <a:ext cx="7772400" cy="4038600"/>
          </a:xfrm>
        </p:spPr>
        <p:txBody>
          <a:bodyPr>
            <a:normAutofit fontScale="92500" lnSpcReduction="20000"/>
          </a:bodyPr>
          <a:lstStyle/>
          <a:p>
            <a:r>
              <a:rPr lang="en-US" dirty="0" smtClean="0"/>
              <a:t>Prospero’s brother, Antonio, plotted with Naples, to steal the dukedom of Milan</a:t>
            </a:r>
          </a:p>
          <a:p>
            <a:r>
              <a:rPr lang="en-US" dirty="0" smtClean="0"/>
              <a:t>In Act II, Antonio plots with Sebastian, brother of the King of Naples</a:t>
            </a:r>
          </a:p>
          <a:p>
            <a:r>
              <a:rPr lang="en-US" dirty="0" smtClean="0"/>
              <a:t>The parallel between the two plots is highlighted: “Sebastian: “They case, dear friend, shall be my precedent; as thou </a:t>
            </a:r>
            <a:r>
              <a:rPr lang="en-US" dirty="0" err="1" smtClean="0"/>
              <a:t>gott’st</a:t>
            </a:r>
            <a:r>
              <a:rPr lang="en-US" dirty="0" smtClean="0"/>
              <a:t> Milan, I’ll come by Naples. Draw thy sword: one stroke shall free thee from the tribute which thou </a:t>
            </a:r>
            <a:r>
              <a:rPr lang="en-US" dirty="0" err="1" smtClean="0"/>
              <a:t>pay’st</a:t>
            </a:r>
            <a:r>
              <a:rPr lang="en-US" dirty="0" smtClean="0"/>
              <a:t>; And I the king shall love you.”</a:t>
            </a:r>
          </a:p>
          <a:p>
            <a:r>
              <a:rPr lang="en-US" dirty="0" smtClean="0"/>
              <a:t>Ariel disturbs the plot</a:t>
            </a:r>
          </a:p>
          <a:p>
            <a:r>
              <a:rPr lang="en-US" dirty="0" smtClean="0"/>
              <a:t>Bottom line is that with the exception of Gonzalo, all the nobles are Machiavellian usurpers.</a:t>
            </a:r>
            <a:endParaRPr lang="en-US" dirty="0"/>
          </a:p>
        </p:txBody>
      </p:sp>
    </p:spTree>
    <p:extLst>
      <p:ext uri="{BB962C8B-B14F-4D97-AF65-F5344CB8AC3E}">
        <p14:creationId xmlns:p14="http://schemas.microsoft.com/office/powerpoint/2010/main" xmlns="" val="36105643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Low Class Characters: Revolt and Treason</a:t>
            </a:r>
            <a:endParaRPr lang="en-US" dirty="0"/>
          </a:p>
        </p:txBody>
      </p:sp>
      <p:sp>
        <p:nvSpPr>
          <p:cNvPr id="3" name="Content Placeholder 2"/>
          <p:cNvSpPr>
            <a:spLocks noGrp="1"/>
          </p:cNvSpPr>
          <p:nvPr>
            <p:ph idx="1"/>
          </p:nvPr>
        </p:nvSpPr>
        <p:spPr>
          <a:xfrm>
            <a:off x="1043492" y="2323652"/>
            <a:ext cx="7109908" cy="3848548"/>
          </a:xfrm>
        </p:spPr>
        <p:txBody>
          <a:bodyPr>
            <a:normAutofit lnSpcReduction="10000"/>
          </a:bodyPr>
          <a:lstStyle/>
          <a:p>
            <a:r>
              <a:rPr lang="en-US" dirty="0" err="1" smtClean="0"/>
              <a:t>Caliban</a:t>
            </a:r>
            <a:r>
              <a:rPr lang="en-US" dirty="0" smtClean="0"/>
              <a:t> discovers the servants of the ship’s nobles: </a:t>
            </a:r>
            <a:r>
              <a:rPr lang="en-US" dirty="0" err="1" smtClean="0"/>
              <a:t>Stephano</a:t>
            </a:r>
            <a:r>
              <a:rPr lang="en-US" dirty="0" smtClean="0"/>
              <a:t> and </a:t>
            </a:r>
            <a:r>
              <a:rPr lang="en-US" dirty="0" err="1" smtClean="0"/>
              <a:t>Trinculo</a:t>
            </a:r>
            <a:endParaRPr lang="en-US" dirty="0" smtClean="0"/>
          </a:p>
          <a:p>
            <a:r>
              <a:rPr lang="en-US" dirty="0" smtClean="0"/>
              <a:t>He pledges his service to them like gods (similar to how the Native Americans saw the Spanish as gods)</a:t>
            </a:r>
          </a:p>
          <a:p>
            <a:r>
              <a:rPr lang="en-US" dirty="0" smtClean="0"/>
              <a:t>They plot to murder Prospero and become lords of the island</a:t>
            </a:r>
          </a:p>
          <a:p>
            <a:r>
              <a:rPr lang="en-US" dirty="0" smtClean="0"/>
              <a:t>High and low alike are possessed by boundless ambition and are willing to betray and divide society to achieve their ends.</a:t>
            </a:r>
            <a:endParaRPr lang="en-US" dirty="0"/>
          </a:p>
        </p:txBody>
      </p:sp>
    </p:spTree>
    <p:extLst>
      <p:ext uri="{BB962C8B-B14F-4D97-AF65-F5344CB8AC3E}">
        <p14:creationId xmlns:p14="http://schemas.microsoft.com/office/powerpoint/2010/main" xmlns="" val="178092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Reconciliation and Unit</a:t>
            </a:r>
            <a:endParaRPr lang="en-US" dirty="0"/>
          </a:p>
        </p:txBody>
      </p:sp>
      <p:sp>
        <p:nvSpPr>
          <p:cNvPr id="3" name="Content Placeholder 2"/>
          <p:cNvSpPr>
            <a:spLocks noGrp="1"/>
          </p:cNvSpPr>
          <p:nvPr>
            <p:ph idx="1"/>
          </p:nvPr>
        </p:nvSpPr>
        <p:spPr>
          <a:xfrm>
            <a:off x="762000" y="2209800"/>
            <a:ext cx="7772400" cy="4114800"/>
          </a:xfrm>
        </p:spPr>
        <p:txBody>
          <a:bodyPr>
            <a:normAutofit/>
          </a:bodyPr>
          <a:lstStyle/>
          <a:p>
            <a:r>
              <a:rPr lang="en-US" dirty="0" smtClean="0"/>
              <a:t>In the final scene, everyone is brought together by Prospero and Ariel</a:t>
            </a:r>
          </a:p>
          <a:p>
            <a:r>
              <a:rPr lang="en-US" dirty="0" smtClean="0"/>
              <a:t>The king begs forgiveness</a:t>
            </a:r>
          </a:p>
          <a:p>
            <a:r>
              <a:rPr lang="en-US" dirty="0" smtClean="0"/>
              <a:t>Prospero forgives his brother, but…</a:t>
            </a:r>
          </a:p>
          <a:p>
            <a:r>
              <a:rPr lang="en-US" dirty="0" smtClean="0"/>
              <a:t>The honest, innocent, and chaste love of Miranda and Ferdinand transforms the scene:</a:t>
            </a:r>
          </a:p>
          <a:p>
            <a:r>
              <a:rPr lang="en-US" dirty="0" smtClean="0"/>
              <a:t>Miranda: “O, wonder! How many goodly creatures are there here!  How beauteous mankind is! O brave new world that hath such people in it!”</a:t>
            </a:r>
            <a:endParaRPr lang="en-US" dirty="0"/>
          </a:p>
        </p:txBody>
      </p:sp>
    </p:spTree>
    <p:extLst>
      <p:ext uri="{BB962C8B-B14F-4D97-AF65-F5344CB8AC3E}">
        <p14:creationId xmlns:p14="http://schemas.microsoft.com/office/powerpoint/2010/main" xmlns="" val="884203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a:xfrm>
            <a:off x="1043492" y="2323652"/>
            <a:ext cx="7186108" cy="4000948"/>
          </a:xfrm>
        </p:spPr>
        <p:txBody>
          <a:bodyPr>
            <a:normAutofit lnSpcReduction="10000"/>
          </a:bodyPr>
          <a:lstStyle/>
          <a:p>
            <a:r>
              <a:rPr lang="en-US" dirty="0" smtClean="0"/>
              <a:t>Comedy ends happily with a marriage</a:t>
            </a:r>
          </a:p>
          <a:p>
            <a:r>
              <a:rPr lang="en-US" dirty="0" smtClean="0"/>
              <a:t>The end of The Tempest does resolve the social division through love and forgiveness, magic and renewal.</a:t>
            </a:r>
          </a:p>
          <a:p>
            <a:r>
              <a:rPr lang="en-US" dirty="0" smtClean="0"/>
              <a:t>Are we to take Miranda’s idealistic view of things as the authoritative view?</a:t>
            </a:r>
          </a:p>
          <a:p>
            <a:r>
              <a:rPr lang="en-US" dirty="0" smtClean="0"/>
              <a:t>Is Prospero as kind and compassionate as he appears?</a:t>
            </a:r>
          </a:p>
          <a:p>
            <a:r>
              <a:rPr lang="en-US" dirty="0" smtClean="0"/>
              <a:t>Is the magic of love as powerful as Miranda imagines it?</a:t>
            </a:r>
          </a:p>
        </p:txBody>
      </p:sp>
    </p:spTree>
    <p:extLst>
      <p:ext uri="{BB962C8B-B14F-4D97-AF65-F5344CB8AC3E}">
        <p14:creationId xmlns:p14="http://schemas.microsoft.com/office/powerpoint/2010/main" xmlns="" val="34326375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105400" y="533400"/>
            <a:ext cx="3505200" cy="2209800"/>
          </a:xfrm>
        </p:spPr>
        <p:txBody>
          <a:bodyPr>
            <a:normAutofit/>
          </a:bodyPr>
          <a:lstStyle/>
          <a:p>
            <a:r>
              <a:rPr lang="en-US" dirty="0" smtClean="0"/>
              <a:t>William Shakespeare 1564-1616</a:t>
            </a:r>
            <a:endParaRPr lang="en-US" dirty="0"/>
          </a:p>
        </p:txBody>
      </p:sp>
      <p:sp>
        <p:nvSpPr>
          <p:cNvPr id="5" name="Content Placeholder 4"/>
          <p:cNvSpPr>
            <a:spLocks noGrp="1"/>
          </p:cNvSpPr>
          <p:nvPr>
            <p:ph sz="quarter" idx="13"/>
          </p:nvPr>
        </p:nvSpPr>
        <p:spPr>
          <a:xfrm>
            <a:off x="685800" y="685800"/>
            <a:ext cx="4267200" cy="5120640"/>
          </a:xfrm>
        </p:spPr>
        <p:txBody>
          <a:bodyPr/>
          <a:lstStyle/>
          <a:p>
            <a:r>
              <a:rPr lang="en-US" dirty="0" smtClean="0"/>
              <a:t>Family</a:t>
            </a:r>
          </a:p>
          <a:p>
            <a:r>
              <a:rPr lang="en-US" dirty="0" smtClean="0"/>
              <a:t>Education</a:t>
            </a:r>
          </a:p>
          <a:p>
            <a:r>
              <a:rPr lang="en-US" dirty="0" smtClean="0"/>
              <a:t>Marriage to Anne Hathaway</a:t>
            </a:r>
          </a:p>
          <a:p>
            <a:r>
              <a:rPr lang="en-US" dirty="0" smtClean="0"/>
              <a:t>Established in London theatre by 1592</a:t>
            </a:r>
          </a:p>
          <a:p>
            <a:r>
              <a:rPr lang="en-US" dirty="0" smtClean="0"/>
              <a:t>1594: Lord Chamberlain’s Men</a:t>
            </a:r>
          </a:p>
          <a:p>
            <a:r>
              <a:rPr lang="en-US" dirty="0" smtClean="0"/>
              <a:t>1597: Purchased New Place in Stratford-upon-Avon</a:t>
            </a:r>
          </a:p>
          <a:p>
            <a:r>
              <a:rPr lang="en-US" dirty="0" smtClean="0"/>
              <a:t>1603: King’s Men</a:t>
            </a:r>
            <a:endParaRPr lang="en-US" dirty="0"/>
          </a:p>
        </p:txBody>
      </p:sp>
      <p:pic>
        <p:nvPicPr>
          <p:cNvPr id="7" name="Content Placeholder 6"/>
          <p:cNvPicPr>
            <a:picLocks noGrp="1" noChangeAspect="1"/>
          </p:cNvPicPr>
          <p:nvPr>
            <p:ph sz="quarter" idx="14"/>
          </p:nvPr>
        </p:nvPicPr>
        <p:blipFill>
          <a:blip r:embed="rId2" cstate="print">
            <a:extLst>
              <a:ext uri="{28A0092B-C50C-407E-A947-70E740481C1C}">
                <a14:useLocalDpi xmlns:a14="http://schemas.microsoft.com/office/drawing/2010/main" xmlns="" val="0"/>
              </a:ext>
            </a:extLst>
          </a:blip>
          <a:stretch>
            <a:fillRect/>
          </a:stretch>
        </p:blipFill>
        <p:spPr>
          <a:xfrm>
            <a:off x="5334000" y="3352800"/>
            <a:ext cx="2806700" cy="2813716"/>
          </a:xfrm>
        </p:spPr>
      </p:pic>
    </p:spTree>
    <p:extLst>
      <p:ext uri="{BB962C8B-B14F-4D97-AF65-F5344CB8AC3E}">
        <p14:creationId xmlns:p14="http://schemas.microsoft.com/office/powerpoint/2010/main" xmlns="" val="9763831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Shakespearean Comedy</a:t>
            </a:r>
            <a:endParaRPr lang="en-US" dirty="0"/>
          </a:p>
        </p:txBody>
      </p:sp>
      <p:sp>
        <p:nvSpPr>
          <p:cNvPr id="3" name="Content Placeholder 2"/>
          <p:cNvSpPr>
            <a:spLocks noGrp="1"/>
          </p:cNvSpPr>
          <p:nvPr>
            <p:ph idx="1"/>
          </p:nvPr>
        </p:nvSpPr>
        <p:spPr>
          <a:xfrm>
            <a:off x="1043492" y="2323652"/>
            <a:ext cx="7033708" cy="4077148"/>
          </a:xfrm>
        </p:spPr>
        <p:txBody>
          <a:bodyPr/>
          <a:lstStyle/>
          <a:p>
            <a:r>
              <a:rPr lang="en-US" sz="2800" dirty="0" smtClean="0"/>
              <a:t>Theme of Love</a:t>
            </a:r>
          </a:p>
          <a:p>
            <a:r>
              <a:rPr lang="en-US" sz="2800" dirty="0" smtClean="0"/>
              <a:t>Mistaken Identities</a:t>
            </a:r>
          </a:p>
          <a:p>
            <a:pPr lvl="1"/>
            <a:r>
              <a:rPr lang="en-US" sz="2800" dirty="0" smtClean="0"/>
              <a:t>Helena in </a:t>
            </a:r>
            <a:r>
              <a:rPr lang="en-US" sz="2800" i="1" dirty="0" smtClean="0"/>
              <a:t>All’s Well that Ends Well</a:t>
            </a:r>
          </a:p>
          <a:p>
            <a:pPr lvl="1"/>
            <a:r>
              <a:rPr lang="en-US" sz="2800" dirty="0" smtClean="0"/>
              <a:t>Twins: </a:t>
            </a:r>
            <a:r>
              <a:rPr lang="en-US" sz="2800" i="1" dirty="0" smtClean="0"/>
              <a:t>A Comedy of Errors</a:t>
            </a:r>
          </a:p>
          <a:p>
            <a:r>
              <a:rPr lang="en-US" sz="2800" dirty="0" smtClean="0"/>
              <a:t>Gender Play</a:t>
            </a:r>
          </a:p>
          <a:p>
            <a:pPr lvl="1"/>
            <a:r>
              <a:rPr lang="en-US" sz="2800" dirty="0" smtClean="0"/>
              <a:t>Rosalind in </a:t>
            </a:r>
            <a:r>
              <a:rPr lang="en-US" sz="2800" i="1" dirty="0" smtClean="0"/>
              <a:t>As You Like It</a:t>
            </a:r>
            <a:endParaRPr lang="en-US" sz="2800" dirty="0" smtClean="0"/>
          </a:p>
          <a:p>
            <a:r>
              <a:rPr lang="en-US" sz="2800" dirty="0"/>
              <a:t>Comic word play</a:t>
            </a:r>
          </a:p>
          <a:p>
            <a:endParaRPr lang="en-US" dirty="0"/>
          </a:p>
          <a:p>
            <a:endParaRPr lang="en-US" dirty="0" smtClean="0"/>
          </a:p>
          <a:p>
            <a:endParaRPr lang="en-US" dirty="0"/>
          </a:p>
        </p:txBody>
      </p:sp>
    </p:spTree>
    <p:extLst>
      <p:ext uri="{BB962C8B-B14F-4D97-AF65-F5344CB8AC3E}">
        <p14:creationId xmlns:p14="http://schemas.microsoft.com/office/powerpoint/2010/main" xmlns="" val="39373481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“Problem Plays” or Dark Comedies</a:t>
            </a:r>
            <a:endParaRPr lang="en-US" dirty="0"/>
          </a:p>
        </p:txBody>
      </p:sp>
      <p:sp>
        <p:nvSpPr>
          <p:cNvPr id="3" name="Content Placeholder 2"/>
          <p:cNvSpPr>
            <a:spLocks noGrp="1"/>
          </p:cNvSpPr>
          <p:nvPr>
            <p:ph idx="1"/>
          </p:nvPr>
        </p:nvSpPr>
        <p:spPr/>
        <p:txBody>
          <a:bodyPr>
            <a:normAutofit fontScale="92500"/>
          </a:bodyPr>
          <a:lstStyle/>
          <a:p>
            <a:r>
              <a:rPr lang="en-US" sz="3200" i="1" dirty="0"/>
              <a:t>Measure for Measure, All’s Well That End’s Well</a:t>
            </a:r>
            <a:r>
              <a:rPr lang="en-US" sz="3200" dirty="0"/>
              <a:t> and </a:t>
            </a:r>
            <a:r>
              <a:rPr lang="en-US" sz="3200" i="1" dirty="0"/>
              <a:t>Troilus and </a:t>
            </a:r>
            <a:r>
              <a:rPr lang="en-US" sz="3200" i="1" dirty="0" smtClean="0"/>
              <a:t>Cressida</a:t>
            </a:r>
            <a:endParaRPr lang="en-US" sz="3200" dirty="0"/>
          </a:p>
          <a:p>
            <a:r>
              <a:rPr lang="en-US" sz="3200" dirty="0" smtClean="0"/>
              <a:t>Highlights problems and contradictions in society</a:t>
            </a:r>
          </a:p>
          <a:p>
            <a:r>
              <a:rPr lang="en-US" sz="3200" dirty="0" smtClean="0"/>
              <a:t>Abuse of Power and Gender Inequality in </a:t>
            </a:r>
            <a:r>
              <a:rPr lang="en-US" sz="3200" i="1" dirty="0" smtClean="0"/>
              <a:t>Measure for Measure</a:t>
            </a:r>
          </a:p>
          <a:p>
            <a:endParaRPr lang="en-US" i="1" dirty="0"/>
          </a:p>
        </p:txBody>
      </p:sp>
    </p:spTree>
    <p:extLst>
      <p:ext uri="{BB962C8B-B14F-4D97-AF65-F5344CB8AC3E}">
        <p14:creationId xmlns:p14="http://schemas.microsoft.com/office/powerpoint/2010/main" xmlns="" val="2174747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877336"/>
          </a:xfrm>
        </p:spPr>
        <p:txBody>
          <a:bodyPr/>
          <a:lstStyle/>
          <a:p>
            <a:r>
              <a:rPr lang="en-US" dirty="0" smtClean="0"/>
              <a:t>Romance Plays</a:t>
            </a:r>
            <a:endParaRPr lang="en-US" dirty="0"/>
          </a:p>
        </p:txBody>
      </p:sp>
      <p:sp>
        <p:nvSpPr>
          <p:cNvPr id="3" name="Content Placeholder 2"/>
          <p:cNvSpPr>
            <a:spLocks noGrp="1"/>
          </p:cNvSpPr>
          <p:nvPr>
            <p:ph idx="1"/>
          </p:nvPr>
        </p:nvSpPr>
        <p:spPr>
          <a:xfrm>
            <a:off x="762000" y="1981200"/>
            <a:ext cx="7391400" cy="4343400"/>
          </a:xfrm>
        </p:spPr>
        <p:txBody>
          <a:bodyPr>
            <a:noAutofit/>
          </a:bodyPr>
          <a:lstStyle/>
          <a:p>
            <a:r>
              <a:rPr lang="en-US" sz="3200" dirty="0"/>
              <a:t>1608 Shakespeare wrote 4 </a:t>
            </a:r>
            <a:r>
              <a:rPr lang="en-US" sz="3200" dirty="0" smtClean="0"/>
              <a:t>plays:  </a:t>
            </a:r>
            <a:r>
              <a:rPr lang="en-US" sz="3200" i="1" dirty="0"/>
              <a:t>Pericles Prince of Tyre, Cymbeline, The Winter's Tale</a:t>
            </a:r>
            <a:r>
              <a:rPr lang="en-US" sz="3200" dirty="0"/>
              <a:t>, and </a:t>
            </a:r>
            <a:r>
              <a:rPr lang="en-US" sz="3200" i="1" dirty="0"/>
              <a:t>The </a:t>
            </a:r>
            <a:r>
              <a:rPr lang="en-US" sz="3200" i="1" dirty="0" smtClean="0"/>
              <a:t>Tempest</a:t>
            </a:r>
          </a:p>
          <a:p>
            <a:r>
              <a:rPr lang="en-US" sz="3200" dirty="0"/>
              <a:t>These plays are more concerned with reconciliation, magic, renewal, forgiveness, providence, music, and </a:t>
            </a:r>
            <a:r>
              <a:rPr lang="en-US" sz="3200" dirty="0" smtClean="0"/>
              <a:t>community.</a:t>
            </a:r>
            <a:endParaRPr lang="en-US" sz="3200" dirty="0"/>
          </a:p>
        </p:txBody>
      </p:sp>
    </p:spTree>
    <p:extLst>
      <p:ext uri="{BB962C8B-B14F-4D97-AF65-F5344CB8AC3E}">
        <p14:creationId xmlns:p14="http://schemas.microsoft.com/office/powerpoint/2010/main" xmlns="" val="12777008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Tempest and the Unities</a:t>
            </a:r>
            <a:endParaRPr lang="en-US" dirty="0"/>
          </a:p>
        </p:txBody>
      </p:sp>
      <p:sp>
        <p:nvSpPr>
          <p:cNvPr id="3" name="Content Placeholder 2"/>
          <p:cNvSpPr>
            <a:spLocks noGrp="1"/>
          </p:cNvSpPr>
          <p:nvPr>
            <p:ph idx="1"/>
          </p:nvPr>
        </p:nvSpPr>
        <p:spPr>
          <a:xfrm>
            <a:off x="838200" y="2209800"/>
            <a:ext cx="7467600" cy="4038600"/>
          </a:xfrm>
        </p:spPr>
        <p:txBody>
          <a:bodyPr>
            <a:normAutofit/>
          </a:bodyPr>
          <a:lstStyle/>
          <a:p>
            <a:r>
              <a:rPr lang="en-US" dirty="0" smtClean="0"/>
              <a:t>All of the action takes place on the island</a:t>
            </a:r>
          </a:p>
          <a:p>
            <a:r>
              <a:rPr lang="en-US" dirty="0" smtClean="0"/>
              <a:t>The action unfolds in 24 hours</a:t>
            </a:r>
          </a:p>
          <a:p>
            <a:r>
              <a:rPr lang="en-US" dirty="0"/>
              <a:t>The plot is more complex:</a:t>
            </a:r>
          </a:p>
          <a:p>
            <a:pPr lvl="1"/>
            <a:r>
              <a:rPr lang="en-US" dirty="0"/>
              <a:t>Restoration to the dukedom of Milan</a:t>
            </a:r>
          </a:p>
          <a:p>
            <a:pPr lvl="1"/>
            <a:r>
              <a:rPr lang="en-US" dirty="0"/>
              <a:t>Marriage of daughter, Miranda, to the prince of </a:t>
            </a:r>
            <a:r>
              <a:rPr lang="en-US" dirty="0" smtClean="0"/>
              <a:t>Naples</a:t>
            </a:r>
            <a:endParaRPr lang="en-US" dirty="0"/>
          </a:p>
          <a:p>
            <a:r>
              <a:rPr lang="en-US" dirty="0" smtClean="0"/>
              <a:t>Restoration of Political and Social Unity and Order</a:t>
            </a:r>
          </a:p>
        </p:txBody>
      </p:sp>
    </p:spTree>
    <p:extLst>
      <p:ext uri="{BB962C8B-B14F-4D97-AF65-F5344CB8AC3E}">
        <p14:creationId xmlns:p14="http://schemas.microsoft.com/office/powerpoint/2010/main" xmlns="" val="8481513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Storm and Disorder</a:t>
            </a:r>
            <a:endParaRPr lang="en-US" dirty="0"/>
          </a:p>
        </p:txBody>
      </p:sp>
      <p:sp>
        <p:nvSpPr>
          <p:cNvPr id="3" name="Content Placeholder 2"/>
          <p:cNvSpPr>
            <a:spLocks noGrp="1"/>
          </p:cNvSpPr>
          <p:nvPr>
            <p:ph idx="1"/>
          </p:nvPr>
        </p:nvSpPr>
        <p:spPr>
          <a:xfrm>
            <a:off x="1043492" y="2323652"/>
            <a:ext cx="7338508" cy="4000948"/>
          </a:xfrm>
        </p:spPr>
        <p:txBody>
          <a:bodyPr>
            <a:normAutofit/>
          </a:bodyPr>
          <a:lstStyle/>
          <a:p>
            <a:r>
              <a:rPr lang="en-US" dirty="0" smtClean="0"/>
              <a:t>Who is in charge?  Nobles interfere with the sailors</a:t>
            </a:r>
          </a:p>
          <a:p>
            <a:r>
              <a:rPr lang="en-US" dirty="0" smtClean="0"/>
              <a:t>“You are a counselor: if you can command these elements to silence, and work the peace of the present, we will not hand a rope more; use your authority.”</a:t>
            </a:r>
          </a:p>
          <a:p>
            <a:r>
              <a:rPr lang="en-US" dirty="0" smtClean="0"/>
              <a:t>As the ship is wrecking, Gonzalo: “Mercy on us! We split, we split, we split!”</a:t>
            </a:r>
          </a:p>
          <a:p>
            <a:r>
              <a:rPr lang="en-US" dirty="0" smtClean="0"/>
              <a:t>Metaphor for social division</a:t>
            </a:r>
            <a:endParaRPr lang="en-US" dirty="0"/>
          </a:p>
        </p:txBody>
      </p:sp>
    </p:spTree>
    <p:extLst>
      <p:ext uri="{BB962C8B-B14F-4D97-AF65-F5344CB8AC3E}">
        <p14:creationId xmlns:p14="http://schemas.microsoft.com/office/powerpoint/2010/main" xmlns="" val="25053597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Miranda: Natural Compassion</a:t>
            </a:r>
            <a:endParaRPr lang="en-US" dirty="0"/>
          </a:p>
        </p:txBody>
      </p:sp>
      <p:sp>
        <p:nvSpPr>
          <p:cNvPr id="3" name="Content Placeholder 2"/>
          <p:cNvSpPr>
            <a:spLocks noGrp="1"/>
          </p:cNvSpPr>
          <p:nvPr>
            <p:ph idx="1"/>
          </p:nvPr>
        </p:nvSpPr>
        <p:spPr>
          <a:xfrm>
            <a:off x="1043492" y="2323652"/>
            <a:ext cx="7262308" cy="4077148"/>
          </a:xfrm>
        </p:spPr>
        <p:txBody>
          <a:bodyPr>
            <a:normAutofit fontScale="92500" lnSpcReduction="10000"/>
          </a:bodyPr>
          <a:lstStyle/>
          <a:p>
            <a:r>
              <a:rPr lang="en-US" dirty="0" smtClean="0"/>
              <a:t>The child of Prospero, exiled duke of Milan, raised in the state of nature</a:t>
            </a:r>
          </a:p>
          <a:p>
            <a:r>
              <a:rPr lang="en-US" dirty="0" smtClean="0"/>
              <a:t>She represents the good in mankind when we are not corrupted by ambition, greed, and society.</a:t>
            </a:r>
          </a:p>
          <a:p>
            <a:r>
              <a:rPr lang="en-US" dirty="0" smtClean="0"/>
              <a:t>Seeing the ship wreck, she feels compassion and assumes those on board are “noble creatures”</a:t>
            </a:r>
          </a:p>
          <a:p>
            <a:r>
              <a:rPr lang="en-US" dirty="0" smtClean="0"/>
              <a:t>When she meets Ferdinand, she falls in love immediately, seeing only the good in him.</a:t>
            </a:r>
          </a:p>
          <a:p>
            <a:r>
              <a:rPr lang="en-US" dirty="0" smtClean="0"/>
              <a:t>Is he, like her, the younger generation, good?  Are they different in kind from their parents and uncles?  Or is it just that her native goodness sees and brings out in him what is best?</a:t>
            </a:r>
            <a:endParaRPr lang="en-US" dirty="0"/>
          </a:p>
        </p:txBody>
      </p:sp>
    </p:spTree>
    <p:extLst>
      <p:ext uri="{BB962C8B-B14F-4D97-AF65-F5344CB8AC3E}">
        <p14:creationId xmlns:p14="http://schemas.microsoft.com/office/powerpoint/2010/main" xmlns="" val="9489427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990600"/>
            <a:ext cx="7024744" cy="1143000"/>
          </a:xfrm>
        </p:spPr>
        <p:txBody>
          <a:bodyPr/>
          <a:lstStyle/>
          <a:p>
            <a:r>
              <a:rPr lang="en-US" dirty="0" smtClean="0"/>
              <a:t>Theme of Division</a:t>
            </a:r>
            <a:endParaRPr lang="en-US" dirty="0"/>
          </a:p>
        </p:txBody>
      </p:sp>
      <p:sp>
        <p:nvSpPr>
          <p:cNvPr id="3" name="Content Placeholder 2"/>
          <p:cNvSpPr>
            <a:spLocks noGrp="1"/>
          </p:cNvSpPr>
          <p:nvPr>
            <p:ph idx="1"/>
          </p:nvPr>
        </p:nvSpPr>
        <p:spPr/>
        <p:txBody>
          <a:bodyPr/>
          <a:lstStyle/>
          <a:p>
            <a:r>
              <a:rPr lang="en-US" dirty="0" smtClean="0"/>
              <a:t>Prospero’s plan splits the group from the ship up again</a:t>
            </a:r>
          </a:p>
          <a:p>
            <a:r>
              <a:rPr lang="en-US" dirty="0" smtClean="0"/>
              <a:t>Ferdinand, prince of Naples, is brought to the camp so he can meet and fall in love with Miranda</a:t>
            </a:r>
          </a:p>
          <a:p>
            <a:r>
              <a:rPr lang="en-US" dirty="0" smtClean="0"/>
              <a:t>The nobles are in one group</a:t>
            </a:r>
          </a:p>
          <a:p>
            <a:r>
              <a:rPr lang="en-US" dirty="0" smtClean="0"/>
              <a:t>The servants in another</a:t>
            </a:r>
          </a:p>
        </p:txBody>
      </p:sp>
    </p:spTree>
    <p:extLst>
      <p:ext uri="{BB962C8B-B14F-4D97-AF65-F5344CB8AC3E}">
        <p14:creationId xmlns:p14="http://schemas.microsoft.com/office/powerpoint/2010/main" xmlns="" val="10796777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175</TotalTime>
  <Words>993</Words>
  <Application>Microsoft Office PowerPoint</Application>
  <PresentationFormat>On-screen Show (4:3)</PresentationFormat>
  <Paragraphs>87</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Austin</vt:lpstr>
      <vt:lpstr>Shakespeare’s Comedies: The Tempest</vt:lpstr>
      <vt:lpstr>William Shakespeare 1564-1616</vt:lpstr>
      <vt:lpstr>Shakespearean Comedy</vt:lpstr>
      <vt:lpstr>“Problem Plays” or Dark Comedies</vt:lpstr>
      <vt:lpstr>Romance Plays</vt:lpstr>
      <vt:lpstr>The Tempest and the Unities</vt:lpstr>
      <vt:lpstr>Storm and Disorder</vt:lpstr>
      <vt:lpstr>Miranda: Natural Compassion</vt:lpstr>
      <vt:lpstr>Theme of Division</vt:lpstr>
      <vt:lpstr>Is Prospero truly virtuous?</vt:lpstr>
      <vt:lpstr>Caliban as Social Outcast</vt:lpstr>
      <vt:lpstr>Prospero and Ariel</vt:lpstr>
      <vt:lpstr>Plot among the Nobles</vt:lpstr>
      <vt:lpstr>Low Class Characters: Revolt and Treason</vt:lpstr>
      <vt:lpstr>Reconciliation and Unit</vt:lpstr>
      <vt:lpstr>Summary</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Shakespeare’s Tempest</dc:title>
  <dc:creator>Alan</dc:creator>
  <cp:lastModifiedBy>AHaffa</cp:lastModifiedBy>
  <cp:revision>14</cp:revision>
  <dcterms:created xsi:type="dcterms:W3CDTF">2011-09-06T01:19:19Z</dcterms:created>
  <dcterms:modified xsi:type="dcterms:W3CDTF">2011-09-06T14:09:03Z</dcterms:modified>
</cp:coreProperties>
</file>